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56" r:id="rId3"/>
    <p:sldId id="262" r:id="rId4"/>
    <p:sldId id="263" r:id="rId5"/>
    <p:sldId id="270" r:id="rId6"/>
    <p:sldId id="269" r:id="rId7"/>
    <p:sldId id="280" r:id="rId8"/>
    <p:sldId id="281" r:id="rId9"/>
    <p:sldId id="290" r:id="rId10"/>
    <p:sldId id="291" r:id="rId11"/>
    <p:sldId id="289" r:id="rId12"/>
    <p:sldId id="292" r:id="rId13"/>
    <p:sldId id="29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1A2BF-DE42-4B6F-A2B9-B7FF73D606E9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029D7-EAD5-4F65-929D-9D479C6C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83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1200" dirty="0" smtClean="0"/>
                        <m:t>(</m:t>
                      </m:r>
                      <m:r>
                        <m:rPr>
                          <m:nor/>
                        </m:rPr>
                        <a:rPr lang="zh-TW" altLang="en-US" sz="1200" dirty="0" smtClean="0"/>
                        <m:t>某種觀點</m:t>
                      </m:r>
                      <m:r>
                        <m:rPr>
                          <m:nor/>
                        </m:rPr>
                        <a:rPr lang="en-US" altLang="zh-TW" sz="1200" dirty="0" smtClean="0"/>
                        <m:t>)</m:t>
                      </m:r>
                    </m:oMath>
                  </m:oMathPara>
                </a14:m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根據某種觀點所看到的結果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>
                  <a:solidFill>
                    <a:srgbClr val="FF0000"/>
                  </a:solidFill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altLang="zh-TW" sz="1200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𝑣]</a:t>
                </a:r>
                <a:r>
                  <a:rPr lang="en-US" altLang="zh-TW" sz="1200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b="0" i="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"</a:t>
                </a:r>
                <a:r>
                  <a:rPr lang="en-US" altLang="zh-TW" sz="1200" i="0" dirty="0" smtClean="0">
                    <a:solidFill>
                      <a:srgbClr val="FF0000"/>
                    </a:solidFill>
                    <a:latin typeface="Script MT Bold" pitchFamily="66" charset="0"/>
                    <a:sym typeface="Symbol" pitchFamily="18" charset="2"/>
                  </a:rPr>
                  <a:t>B</a:t>
                </a:r>
                <a:r>
                  <a:rPr lang="en-US" altLang="zh-TW" sz="1200" i="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sym typeface="Symbol" pitchFamily="18" charset="2"/>
                  </a:rPr>
                  <a:t>" </a:t>
                </a:r>
                <a:endParaRPr lang="zh-TW" altLang="en-US" sz="1200" dirty="0">
                  <a:solidFill>
                    <a:srgbClr val="FF0000"/>
                  </a:solidFill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1A4B3-64EE-4293-9DEC-CCCC81BBF08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9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by</a:t>
            </a:r>
          </a:p>
          <a:p>
            <a:r>
              <a:rPr lang="en-US" altLang="zh-TW" dirty="0"/>
              <a:t>http://web.geogebra.org/app/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1A4B3-64EE-4293-9DEC-CCCC81BBF08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66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1A4B3-64EE-4293-9DEC-CCCC81BBF08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16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zh-TW" altLang="en-US" i="1" smtClean="0">
                          <a:latin typeface="Cambria Math" panose="02040503050406030204" pitchFamily="18" charset="0"/>
                        </a:rPr>
                        <a:t>在這裡鍵入方程式。</a:t>
                      </a:fl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i="0" smtClean="0">
                    <a:latin typeface="Cambria Math" panose="02040503050406030204" pitchFamily="18" charset="0"/>
                  </a:rPr>
                  <a:t>"在這裡鍵入方程式。"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1A4B3-64EE-4293-9DEC-CCCC81BBF08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71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20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0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54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625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2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072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03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320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394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204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64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456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0584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193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67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68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33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06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00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93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95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1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956E2-148D-4E2A-9FA7-AB9793BF145E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52405-9B40-41AB-A6BA-C126B1735B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23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6F7C0-80AF-493E-9384-695B583480BD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3FDDF-23BE-4AAC-96C4-55EDD5518D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23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21.png"/><Relationship Id="rId7" Type="http://schemas.openxmlformats.org/officeDocument/2006/relationships/image" Target="../media/image980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0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24.png"/><Relationship Id="rId7" Type="http://schemas.openxmlformats.org/officeDocument/2006/relationships/image" Target="../media/image990.png"/><Relationship Id="rId12" Type="http://schemas.openxmlformats.org/officeDocument/2006/relationships/image" Target="../media/image108.pn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0.png"/><Relationship Id="rId11" Type="http://schemas.openxmlformats.org/officeDocument/2006/relationships/image" Target="../media/image23.png"/><Relationship Id="rId5" Type="http://schemas.openxmlformats.org/officeDocument/2006/relationships/image" Target="../media/image97.png"/><Relationship Id="rId15" Type="http://schemas.openxmlformats.org/officeDocument/2006/relationships/image" Target="../media/image25.png"/><Relationship Id="rId10" Type="http://schemas.openxmlformats.org/officeDocument/2006/relationships/image" Target="../media/image106.png"/><Relationship Id="rId4" Type="http://schemas.openxmlformats.org/officeDocument/2006/relationships/image" Target="../media/image96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3" Type="http://schemas.openxmlformats.org/officeDocument/2006/relationships/image" Target="../media/image104.png"/><Relationship Id="rId12" Type="http://schemas.openxmlformats.org/officeDocument/2006/relationships/image" Target="../media/image28.png"/><Relationship Id="rId2" Type="http://schemas.openxmlformats.org/officeDocument/2006/relationships/image" Target="../media/image1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114.png"/><Relationship Id="rId5" Type="http://schemas.openxmlformats.org/officeDocument/2006/relationships/image" Target="../media/image106.png"/><Relationship Id="rId15" Type="http://schemas.openxmlformats.org/officeDocument/2006/relationships/image" Target="../media/image29.png"/><Relationship Id="rId10" Type="http://schemas.openxmlformats.org/officeDocument/2006/relationships/image" Target="../media/image113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6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5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image" Target="../media/image1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emf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emf"/><Relationship Id="rId4" Type="http://schemas.openxmlformats.org/officeDocument/2006/relationships/image" Target="../media/image15.emf"/><Relationship Id="rId9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視訊 4">
            <a:extLst>
              <a:ext uri="{FF2B5EF4-FFF2-40B4-BE49-F238E27FC236}">
                <a16:creationId xmlns:a16="http://schemas.microsoft.com/office/drawing/2014/main" id="{5649D579-4ACB-4F3F-BB44-111BBEFEF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518" r="8267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2D606D-A5BE-4BFD-B9B1-AE033EC5E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TW" sz="6600" b="1" dirty="0">
                <a:solidFill>
                  <a:srgbClr val="FFFFFF"/>
                </a:solidFill>
              </a:rPr>
              <a:t>Change Coordinate</a:t>
            </a:r>
            <a:endParaRPr lang="zh-TW" altLang="en-US" sz="6600" b="1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BB2533-2C21-443B-955C-3898C49B3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zh-TW" dirty="0"/>
              <a:t>Equation of hyperbola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112" y="1904678"/>
            <a:ext cx="4554992" cy="3571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18838" y="5748101"/>
                <a:ext cx="3676584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e>
                      </m:rad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e>
                      </m:rad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12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38" y="5748101"/>
                <a:ext cx="3676584" cy="4128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714512" y="378855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512" y="3788559"/>
                <a:ext cx="24173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073384" y="188621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384" y="188621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V="1">
            <a:off x="-264545" y="2451081"/>
            <a:ext cx="4615425" cy="2539229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24400" y="1789588"/>
            <a:ext cx="2114738" cy="3686255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76330" y="165803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1658031"/>
                <a:ext cx="32060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6538" t="-6557" r="-38462" b="-36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095422" y="2567991"/>
                <a:ext cx="312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422" y="2567991"/>
                <a:ext cx="31258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7451" t="-1639" r="-27451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2570970" y="3326894"/>
            <a:ext cx="70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30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◦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5886" y="1658031"/>
            <a:ext cx="4825335" cy="4033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247135" y="1772164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35" y="1772164"/>
                <a:ext cx="3206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6538" t="-6667" r="-38462" b="-3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359057" y="3973225"/>
                <a:ext cx="312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057" y="3973225"/>
                <a:ext cx="31258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5000" t="-1667" r="-26923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向右箭號 25"/>
          <p:cNvSpPr/>
          <p:nvPr/>
        </p:nvSpPr>
        <p:spPr>
          <a:xfrm>
            <a:off x="3835378" y="4588329"/>
            <a:ext cx="1063193" cy="718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094191" y="5791639"/>
                <a:ext cx="14287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𝑒𝑞𝑢𝑎𝑡𝑖𝑜𝑛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?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191" y="5791639"/>
                <a:ext cx="1428724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6838" r="-4701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25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8" grpId="0"/>
      <p:bldP spid="19" grpId="0"/>
      <p:bldP spid="20" grpId="0"/>
      <p:bldP spid="24" grpId="0"/>
      <p:bldP spid="25" grpId="0"/>
      <p:bldP spid="26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Equation of hyperbola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112" y="1904678"/>
            <a:ext cx="4554992" cy="3571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714512" y="378855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512" y="3788559"/>
                <a:ext cx="24173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073384" y="188621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384" y="1886219"/>
                <a:ext cx="24570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 flipV="1">
            <a:off x="-264545" y="2451081"/>
            <a:ext cx="4615425" cy="2539229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824400" y="1789588"/>
            <a:ext cx="2114738" cy="3686255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76330" y="165803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1658031"/>
                <a:ext cx="32060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6538" t="-6557" r="-38462" b="-36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095422" y="2567991"/>
                <a:ext cx="312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422" y="2567991"/>
                <a:ext cx="31258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7451" t="-1639" r="-27451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3165441" y="2977428"/>
            <a:ext cx="70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30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◦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235338" y="1658031"/>
                <a:ext cx="1349024" cy="1519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38" y="1658031"/>
                <a:ext cx="1349024" cy="15191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936220" y="1658031"/>
                <a:ext cx="1434560" cy="1519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220" y="1658031"/>
                <a:ext cx="1434560" cy="15191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584362" y="1027465"/>
                <a:ext cx="17945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𝐵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62" y="1027465"/>
                <a:ext cx="179459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390" b="-1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4639667" y="3524578"/>
                <a:ext cx="1046440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667" y="3524578"/>
                <a:ext cx="1046440" cy="6176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62622" y="3468150"/>
                <a:ext cx="1592039" cy="707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kumimoji="0" lang="en-US" altLang="zh-TW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cript MT Bold" pitchFamily="66" charset="0"/>
                              <a:ea typeface="新細明體" panose="02020500000000000000" pitchFamily="18" charset="-120"/>
                              <a:cs typeface="+mn-cs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2" y="3468150"/>
                <a:ext cx="1592039" cy="70705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7431176" y="3623063"/>
                <a:ext cx="1493101" cy="397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kumimoji="0" lang="en-US" altLang="zh-TW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cript MT Bold" pitchFamily="66" charset="0"/>
                              <a:ea typeface="新細明體" panose="02020500000000000000" pitchFamily="18" charset="-120"/>
                              <a:cs typeface="+mn-cs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76" y="3623063"/>
                <a:ext cx="1493101" cy="397225"/>
              </a:xfrm>
              <a:prstGeom prst="rect">
                <a:avLst/>
              </a:prstGeom>
              <a:blipFill>
                <a:blip r:embed="rId13"/>
                <a:stretch>
                  <a:fillRect l="-2449" r="-4082" b="-2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559914" y="4682443"/>
                <a:ext cx="2752612" cy="1602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914" y="4682443"/>
                <a:ext cx="2752612" cy="16022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921F09D-55D4-4E1F-A858-3F86416AC5B9}"/>
                  </a:ext>
                </a:extLst>
              </p:cNvPr>
              <p:cNvSpPr txBox="1"/>
              <p:nvPr/>
            </p:nvSpPr>
            <p:spPr>
              <a:xfrm>
                <a:off x="2793755" y="3300887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921F09D-55D4-4E1F-A858-3F86416AC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755" y="3300887"/>
                <a:ext cx="361381" cy="369332"/>
              </a:xfrm>
              <a:prstGeom prst="rect">
                <a:avLst/>
              </a:prstGeom>
              <a:blipFill>
                <a:blip r:embed="rId15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AB3E8A-4957-4E1A-9731-83B15C672662}"/>
                  </a:ext>
                </a:extLst>
              </p:cNvPr>
              <p:cNvSpPr txBox="1"/>
              <p:nvPr/>
            </p:nvSpPr>
            <p:spPr>
              <a:xfrm>
                <a:off x="1197764" y="3155246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AB3E8A-4957-4E1A-9731-83B15C672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64" y="3155246"/>
                <a:ext cx="368498" cy="369332"/>
              </a:xfrm>
              <a:prstGeom prst="rect">
                <a:avLst/>
              </a:prstGeom>
              <a:blipFill>
                <a:blip r:embed="rId16"/>
                <a:stretch>
                  <a:fillRect l="-19672" r="-49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1F5F684-616C-4FFE-B446-D1E14F276DDA}"/>
              </a:ext>
            </a:extLst>
          </p:cNvPr>
          <p:cNvCxnSpPr>
            <a:cxnSpLocks/>
          </p:cNvCxnSpPr>
          <p:nvPr/>
        </p:nvCxnSpPr>
        <p:spPr>
          <a:xfrm flipV="1">
            <a:off x="2043167" y="3439093"/>
            <a:ext cx="623833" cy="328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2BD626C-A732-43CF-9F6C-A0BAE03526C6}"/>
              </a:ext>
            </a:extLst>
          </p:cNvPr>
          <p:cNvCxnSpPr>
            <a:cxnSpLocks/>
          </p:cNvCxnSpPr>
          <p:nvPr/>
        </p:nvCxnSpPr>
        <p:spPr>
          <a:xfrm flipH="1" flipV="1">
            <a:off x="1556059" y="3155246"/>
            <a:ext cx="335684" cy="573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709B887-6E79-48A7-B38C-C959EAD9502A}"/>
                  </a:ext>
                </a:extLst>
              </p:cNvPr>
              <p:cNvSpPr txBox="1"/>
              <p:nvPr/>
            </p:nvSpPr>
            <p:spPr>
              <a:xfrm>
                <a:off x="418838" y="5748101"/>
                <a:ext cx="3676584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e>
                      </m:rad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e>
                      </m:rad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709B887-6E79-48A7-B38C-C959EAD95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38" y="5748101"/>
                <a:ext cx="3676584" cy="4128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19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Equation of hyperbola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47585" y="1612370"/>
                <a:ext cx="3676584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e>
                      </m:rad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e>
                      </m:rad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85" y="1612370"/>
                <a:ext cx="3676584" cy="4128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235338" y="1658031"/>
                <a:ext cx="1349024" cy="1519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38" y="1658031"/>
                <a:ext cx="1349024" cy="15191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936220" y="1658031"/>
                <a:ext cx="1434560" cy="1519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220" y="1658031"/>
                <a:ext cx="1434560" cy="15191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584362" y="1027465"/>
                <a:ext cx="17945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𝐵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62" y="1027465"/>
                <a:ext cx="17945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390" b="-1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559914" y="4682443"/>
                <a:ext cx="2752612" cy="1602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0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914" y="4682443"/>
                <a:ext cx="2752612" cy="16022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741195" y="2226667"/>
                <a:ext cx="2205155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95" y="2226667"/>
                <a:ext cx="2205155" cy="77463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741195" y="3205412"/>
                <a:ext cx="2209131" cy="77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95" y="3205412"/>
                <a:ext cx="2209131" cy="77463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弧形箭號 (下彎) 21"/>
          <p:cNvSpPr/>
          <p:nvPr/>
        </p:nvSpPr>
        <p:spPr>
          <a:xfrm rot="14231115">
            <a:off x="532436" y="2256784"/>
            <a:ext cx="1159329" cy="45489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弧形箭號 (下彎) 22"/>
          <p:cNvSpPr/>
          <p:nvPr/>
        </p:nvSpPr>
        <p:spPr>
          <a:xfrm rot="14231115">
            <a:off x="-26110" y="2773857"/>
            <a:ext cx="2003654" cy="45489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接點 25"/>
          <p:cNvCxnSpPr/>
          <p:nvPr/>
        </p:nvCxnSpPr>
        <p:spPr>
          <a:xfrm flipH="1">
            <a:off x="1601232" y="6017771"/>
            <a:ext cx="92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1130345" y="4081630"/>
            <a:ext cx="3533704" cy="2707317"/>
            <a:chOff x="1322770" y="4081630"/>
            <a:chExt cx="3533704" cy="2707317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18607" y="4081630"/>
              <a:ext cx="2937867" cy="27073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1322770" y="4522979"/>
                  <a:ext cx="119167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=3</m:t>
                        </m:r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770" y="4522979"/>
                  <a:ext cx="1191673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061" r="-5612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CD984E-13FE-4998-A47E-AF99B82A97A0}"/>
              </a:ext>
            </a:extLst>
          </p:cNvPr>
          <p:cNvGrpSpPr/>
          <p:nvPr/>
        </p:nvGrpSpPr>
        <p:grpSpPr>
          <a:xfrm>
            <a:off x="4639667" y="3468150"/>
            <a:ext cx="4284610" cy="707053"/>
            <a:chOff x="4639667" y="3468150"/>
            <a:chExt cx="4284610" cy="7070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671BBC6-D0D1-46A1-9C50-A87B282E6E65}"/>
                    </a:ext>
                  </a:extLst>
                </p:cNvPr>
                <p:cNvSpPr txBox="1"/>
                <p:nvPr/>
              </p:nvSpPr>
              <p:spPr>
                <a:xfrm>
                  <a:off x="4639667" y="3524578"/>
                  <a:ext cx="1046440" cy="617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671BBC6-D0D1-46A1-9C50-A87B282E6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667" y="3524578"/>
                  <a:ext cx="1046440" cy="61760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9221E9A-8EC3-4103-A911-AE883D3535FA}"/>
                    </a:ext>
                  </a:extLst>
                </p:cNvPr>
                <p:cNvSpPr txBox="1"/>
                <p:nvPr/>
              </p:nvSpPr>
              <p:spPr>
                <a:xfrm>
                  <a:off x="5762622" y="3468150"/>
                  <a:ext cx="1592039" cy="707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nor/>
                              </m:rPr>
                              <a:rPr kumimoji="0" lang="en-US" altLang="zh-TW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cript MT Bold" pitchFamily="66" charset="0"/>
                                <a:ea typeface="新細明體" panose="02020500000000000000" pitchFamily="18" charset="-120"/>
                                <a:cs typeface="+mn-cs"/>
                                <a:sym typeface="Symbol" pitchFamily="18" charset="2"/>
                              </a:rPr>
                              <m:t>B</m:t>
                            </m:r>
                          </m:sub>
                        </m:s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9221E9A-8EC3-4103-A911-AE883D353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622" y="3468150"/>
                  <a:ext cx="1592039" cy="70705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0C58194-20CC-4495-821C-12DC0DE8D9F9}"/>
                    </a:ext>
                  </a:extLst>
                </p:cNvPr>
                <p:cNvSpPr txBox="1"/>
                <p:nvPr/>
              </p:nvSpPr>
              <p:spPr>
                <a:xfrm>
                  <a:off x="7431176" y="3623063"/>
                  <a:ext cx="1493101" cy="397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nor/>
                              </m:rPr>
                              <a:rPr kumimoji="0" lang="en-US" altLang="zh-TW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cript MT Bold" pitchFamily="66" charset="0"/>
                                <a:ea typeface="新細明體" panose="02020500000000000000" pitchFamily="18" charset="-120"/>
                                <a:cs typeface="+mn-cs"/>
                                <a:sym typeface="Symbol" pitchFamily="18" charset="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0C58194-20CC-4495-821C-12DC0DE8D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176" y="3623063"/>
                  <a:ext cx="1493101" cy="397225"/>
                </a:xfrm>
                <a:prstGeom prst="rect">
                  <a:avLst/>
                </a:prstGeom>
                <a:blipFill>
                  <a:blip r:embed="rId16"/>
                  <a:stretch>
                    <a:fillRect l="-2449" r="-4082" b="-292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6924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21" grpId="0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System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Let vector set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latin typeface="Script MT Bold" pitchFamily="66" charset="0"/>
                        <a:sym typeface="Symbol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zh-TW" sz="2400" dirty="0">
                        <a:latin typeface="Script MT Bold" pitchFamily="66" charset="0"/>
                        <a:sym typeface="Symbol" pitchFamily="18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be a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basis</a:t>
                </a:r>
                <a:r>
                  <a:rPr lang="en-US" altLang="zh-TW" sz="2400" dirty="0"/>
                  <a:t> for a subspace R</a:t>
                </a:r>
                <a:r>
                  <a:rPr lang="en-US" altLang="zh-TW" sz="2400" baseline="30000" dirty="0"/>
                  <a:t>n</a:t>
                </a: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For any v in R</a:t>
                </a:r>
                <a:r>
                  <a:rPr lang="en-US" altLang="zh-TW" sz="2400" baseline="30000" dirty="0"/>
                  <a:t>n</a:t>
                </a:r>
                <a:r>
                  <a:rPr lang="en-US" altLang="zh-TW" sz="2400" dirty="0"/>
                  <a:t>, there are unique scalars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400" dirty="0"/>
                  <a:t> such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575" y="4335248"/>
            <a:ext cx="1933148" cy="1841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656373" y="4391149"/>
                <a:ext cx="39570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TW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cript MT Bold" pitchFamily="66" charset="0"/>
                        <a:ea typeface="新細明體" panose="02020500000000000000" pitchFamily="18" charset="-120"/>
                        <a:cs typeface="+mn-cs"/>
                        <a:sym typeface="Symbol" pitchFamily="18" charset="2"/>
                      </a:rPr>
                      <m:t>B</m:t>
                    </m:r>
                    <m:r>
                      <a:rPr kumimoji="0" lang="en-US" altLang="zh-TW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Symbol" pitchFamily="18" charset="2"/>
                      </a:rPr>
                      <m:t> 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-coordinate vector of v: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373" y="4391149"/>
                <a:ext cx="3957036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0465" r="-169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899964" y="4945154"/>
                <a:ext cx="1549735" cy="62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kumimoji="0" lang="en-US" altLang="zh-TW" sz="3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Script MT Bold" pitchFamily="66" charset="0"/>
                              <a:ea typeface="新細明體" panose="02020500000000000000" pitchFamily="18" charset="-120"/>
                              <a:cs typeface="+mn-cs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964" y="4945154"/>
                <a:ext cx="1549735" cy="6219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797419" y="2632201"/>
                <a:ext cx="3967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TW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cript MT Bold" pitchFamily="66" charset="0"/>
                        <a:ea typeface="新細明體" panose="02020500000000000000" pitchFamily="18" charset="-120"/>
                        <a:cs typeface="+mn-cs"/>
                        <a:sym typeface="Symbol" pitchFamily="18" charset="2"/>
                      </a:rPr>
                      <m:t>B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is a coordinate system 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19" y="2632201"/>
                <a:ext cx="3967249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3046737" y="2632201"/>
            <a:ext cx="588154" cy="5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602905" y="5715297"/>
                <a:ext cx="3207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(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cript MT Bold" pitchFamily="66" charset="0"/>
                        <a:ea typeface="新細明體" panose="02020500000000000000" pitchFamily="18" charset="-120"/>
                        <a:cs typeface="+mn-cs"/>
                        <a:sym typeface="Symbol" pitchFamily="18" charset="2"/>
                      </a:rPr>
                      <m:t>B</m:t>
                    </m:r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的觀點來看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905" y="5715297"/>
                <a:ext cx="3207088" cy="461665"/>
              </a:xfrm>
              <a:prstGeom prst="rect">
                <a:avLst/>
              </a:prstGeom>
              <a:blipFill>
                <a:blip r:embed="rId8"/>
                <a:stretch>
                  <a:fillRect l="-2852" t="-12000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92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52525"/>
                </a:solidFill>
              </a:rPr>
              <a:t>Other System → Cartesian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11460" y="1875505"/>
                <a:ext cx="2794098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dirty="0" smtClean="0">
                          <a:solidFill>
                            <a:schemeClr val="tx1"/>
                          </a:solidFill>
                          <a:latin typeface="Script MT Bold" pitchFamily="66" charset="0"/>
                          <a:sym typeface="Symbol" pitchFamily="18" charset="2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TW" sz="2400" b="0" i="0" dirty="0" smtClean="0">
                          <a:solidFill>
                            <a:schemeClr val="tx1"/>
                          </a:solidFill>
                          <a:latin typeface="Script MT Bold" pitchFamily="66" charset="0"/>
                          <a:sym typeface="Symbol" pitchFamily="18" charset="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60" y="1875505"/>
                <a:ext cx="2794098" cy="10665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11460" y="4280532"/>
                <a:ext cx="2503954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dirty="0" smtClean="0">
                          <a:solidFill>
                            <a:schemeClr val="tx1"/>
                          </a:solidFill>
                          <a:latin typeface="Script MT Bold" pitchFamily="66" charset="0"/>
                          <a:sym typeface="Symbol" pitchFamily="18" charset="2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TW" sz="2400" b="0" i="0" dirty="0" smtClean="0">
                          <a:solidFill>
                            <a:schemeClr val="tx1"/>
                          </a:solidFill>
                          <a:latin typeface="Script MT Bold" pitchFamily="66" charset="0"/>
                          <a:sym typeface="Symbol" pitchFamily="18" charset="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60" y="4280532"/>
                <a:ext cx="2503954" cy="10689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303080" y="1837531"/>
                <a:ext cx="2706574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dirty="0" smtClean="0">
                              <a:solidFill>
                                <a:schemeClr val="tx1"/>
                              </a:solidFill>
                              <a:latin typeface="Script MT Bold" pitchFamily="66" charset="0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080" y="1837531"/>
                <a:ext cx="2706574" cy="10665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220564" y="4234960"/>
                <a:ext cx="2706574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b="0" i="0" dirty="0" smtClean="0">
                              <a:solidFill>
                                <a:schemeClr val="tx1"/>
                              </a:solidFill>
                              <a:latin typeface="Script MT Bold" pitchFamily="66" charset="0"/>
                              <a:sym typeface="Symbol" pitchFamily="18" charset="2"/>
                            </a:rPr>
                            <m:t>C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564" y="4234960"/>
                <a:ext cx="2706574" cy="10665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220564" y="2974346"/>
                <a:ext cx="473958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564" y="2974346"/>
                <a:ext cx="4739580" cy="10665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225450" y="2958412"/>
                <a:ext cx="1469387" cy="1098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450" y="2958412"/>
                <a:ext cx="1469387" cy="109844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322991" y="5369200"/>
                <a:ext cx="473958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91" y="5369200"/>
                <a:ext cx="4739580" cy="10665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225450" y="5353266"/>
                <a:ext cx="1469387" cy="1098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450" y="5353266"/>
                <a:ext cx="1469387" cy="109844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93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52525"/>
                </a:solidFill>
              </a:rPr>
              <a:t>Other System → Cartesian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Let vector set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>
                        <a:latin typeface="Script MT Bold" pitchFamily="66" charset="0"/>
                        <a:sym typeface="Symbol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zh-TW" dirty="0">
                        <a:latin typeface="Script MT Bold" pitchFamily="66" charset="0"/>
                        <a:sym typeface="Symbol" pitchFamily="18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be a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basis</a:t>
                </a:r>
                <a:r>
                  <a:rPr lang="en-US" altLang="zh-TW" dirty="0"/>
                  <a:t> for a subspace R</a:t>
                </a:r>
                <a:r>
                  <a:rPr lang="en-US" altLang="zh-TW" baseline="30000" dirty="0"/>
                  <a:t>n</a:t>
                </a:r>
              </a:p>
              <a:p>
                <a:r>
                  <a:rPr lang="en-US" altLang="zh-TW" dirty="0"/>
                  <a:t>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262077" y="3765236"/>
                <a:ext cx="4159534" cy="55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altLang="zh-TW" sz="2800" dirty="0" smtClean="0">
                            <a:solidFill>
                              <a:schemeClr val="tx1"/>
                            </a:solidFill>
                            <a:latin typeface="Script MT Bold" pitchFamily="66" charset="0"/>
                            <a:sym typeface="Symbol" pitchFamily="18" charset="2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TW" sz="2800" dirty="0"/>
                  <a:t>, how to find v?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77" y="3765236"/>
                <a:ext cx="4159534" cy="555730"/>
              </a:xfrm>
              <a:prstGeom prst="rect">
                <a:avLst/>
              </a:prstGeom>
              <a:blipFill rotWithShape="0">
                <a:blip r:embed="rId3"/>
                <a:stretch>
                  <a:fillRect l="-2933" t="-10989" r="-2639" b="-252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544717" y="5756169"/>
                <a:ext cx="1981484" cy="55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altLang="zh-TW" sz="2800" dirty="0" smtClean="0">
                            <a:solidFill>
                              <a:schemeClr val="tx1"/>
                            </a:solidFill>
                            <a:latin typeface="Script MT Bold" pitchFamily="66" charset="0"/>
                            <a:sym typeface="Symbol" pitchFamily="18" charset="2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717" y="5756169"/>
                <a:ext cx="1981484" cy="5557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62077" y="4983438"/>
                <a:ext cx="4629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77" y="4983438"/>
                <a:ext cx="462915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605968" y="3199727"/>
                <a:ext cx="2041212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altLang="zh-TW" sz="2800" dirty="0" smtClean="0">
                              <a:solidFill>
                                <a:schemeClr val="tx1"/>
                              </a:solidFill>
                              <a:latin typeface="Script MT Bold" pitchFamily="66" charset="0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968" y="3199727"/>
                <a:ext cx="2041212" cy="167975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3151551" y="5788679"/>
            <a:ext cx="4159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</a:rPr>
              <a:t>(matrix-vector product)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9638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52525"/>
                </a:solidFill>
              </a:rPr>
              <a:t>Cartesian → Other System</a:t>
            </a:r>
            <a:endParaRPr lang="zh-TW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5717730" y="2040229"/>
            <a:ext cx="14077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 dirty="0"/>
              <a:t>find [</a:t>
            </a:r>
            <a:r>
              <a:rPr lang="en-US" altLang="zh-TW" sz="2800" b="1" dirty="0"/>
              <a:t>v</a:t>
            </a:r>
            <a:r>
              <a:rPr lang="en-US" altLang="zh-TW" sz="2800" dirty="0"/>
              <a:t>]</a:t>
            </a:r>
            <a:r>
              <a:rPr lang="en-US" altLang="zh-TW" sz="2800" baseline="-25000" dirty="0">
                <a:latin typeface="Script MT Bold" pitchFamily="66" charset="0"/>
                <a:sym typeface="Symbol" pitchFamily="18" charset="2"/>
              </a:rPr>
              <a:t>B</a:t>
            </a:r>
            <a:endParaRPr lang="en-US" altLang="zh-TW" sz="2800" dirty="0"/>
          </a:p>
        </p:txBody>
      </p:sp>
      <p:pic>
        <p:nvPicPr>
          <p:cNvPr id="6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58" y="3154121"/>
            <a:ext cx="5163509" cy="971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50558" y="1852940"/>
                <a:ext cx="1289584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58" y="1852940"/>
                <a:ext cx="1289584" cy="9742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596934" y="1814719"/>
                <a:ext cx="2609432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dirty="0" smtClean="0">
                          <a:latin typeface="Script MT Bold" pitchFamily="66" charset="0"/>
                          <a:sym typeface="Symbol" pitchFamily="18" charset="2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TW" sz="2400" b="0" i="0" dirty="0" smtClean="0">
                          <a:latin typeface="Script MT Bold" pitchFamily="66" charset="0"/>
                          <a:sym typeface="Symbol" pitchFamily="18" charset="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400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2400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400" i="1" dirty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2400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sz="2400" i="1" dirty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2400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934" y="1814719"/>
                <a:ext cx="2609432" cy="9742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8"/>
              <p:cNvSpPr txBox="1">
                <a:spLocks noChangeArrowheads="1"/>
              </p:cNvSpPr>
              <p:nvPr/>
            </p:nvSpPr>
            <p:spPr bwMode="auto">
              <a:xfrm>
                <a:off x="6463034" y="3011536"/>
                <a:ext cx="1726114" cy="12305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[</a:t>
                </a:r>
                <a:r>
                  <a:rPr lang="en-US" altLang="zh-TW" sz="2800" b="1" dirty="0"/>
                  <a:t>v</a:t>
                </a:r>
                <a:r>
                  <a:rPr lang="en-US" altLang="zh-TW" sz="2800" dirty="0"/>
                  <a:t>]</a:t>
                </a:r>
                <a:r>
                  <a:rPr lang="en-US" altLang="zh-TW" sz="2800" baseline="-25000" dirty="0">
                    <a:latin typeface="Script MT Bold" pitchFamily="66" charset="0"/>
                    <a:sym typeface="Symbol" pitchFamily="18" charset="2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3034" y="3011536"/>
                <a:ext cx="1726114" cy="1230530"/>
              </a:xfrm>
              <a:prstGeom prst="rect">
                <a:avLst/>
              </a:prstGeom>
              <a:blipFill rotWithShape="0">
                <a:blip r:embed="rId5"/>
                <a:stretch>
                  <a:fillRect l="-70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402376" y="5760303"/>
                <a:ext cx="1745286" cy="463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Script MT Bold" pitchFamily="66" charset="0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76" y="5760303"/>
                <a:ext cx="1745286" cy="4633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向右箭號 15"/>
          <p:cNvSpPr/>
          <p:nvPr/>
        </p:nvSpPr>
        <p:spPr>
          <a:xfrm>
            <a:off x="3565100" y="5819580"/>
            <a:ext cx="664000" cy="352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409157" y="5705498"/>
                <a:ext cx="2103204" cy="471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Script MT Bold" pitchFamily="66" charset="0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157" y="5705498"/>
                <a:ext cx="2103204" cy="47115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8"/>
              <p:cNvSpPr txBox="1">
                <a:spLocks noChangeArrowheads="1"/>
              </p:cNvSpPr>
              <p:nvPr/>
            </p:nvSpPr>
            <p:spPr bwMode="auto">
              <a:xfrm>
                <a:off x="6550461" y="5338027"/>
                <a:ext cx="1386855" cy="12317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0461" y="5338027"/>
                <a:ext cx="1386855" cy="123174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000407" y="4374346"/>
                <a:ext cx="2279470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07" y="4374346"/>
                <a:ext cx="2279470" cy="97424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3529730" y="4609401"/>
            <a:ext cx="251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 is invertible (?) </a:t>
            </a:r>
            <a:endParaRPr lang="zh-TW" altLang="en-US" sz="28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351270" y="4571128"/>
            <a:ext cx="216408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independent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663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252525"/>
                    </a:solidFill>
                  </a:rPr>
                  <a:t>Cartesian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altLang="zh-TW" dirty="0">
                    <a:solidFill>
                      <a:srgbClr val="252525"/>
                    </a:solidFill>
                  </a:rPr>
                  <a:t> Other System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 </a:t>
            </a:r>
            <a:r>
              <a:rPr lang="en-US" altLang="zh-TW" dirty="0">
                <a:latin typeface="Script MT Bold" pitchFamily="66" charset="0"/>
                <a:sym typeface="Symbol" pitchFamily="18" charset="2"/>
              </a:rPr>
              <a:t>B</a:t>
            </a:r>
            <a:r>
              <a:rPr lang="en-US" altLang="zh-TW" i="1" baseline="30000" dirty="0">
                <a:latin typeface="Academy Engraved LET" pitchFamily="2" charset="0"/>
                <a:sym typeface="Symbol" pitchFamily="18" charset="2"/>
              </a:rPr>
              <a:t>  </a:t>
            </a:r>
            <a:r>
              <a:rPr lang="en-US" altLang="zh-TW" dirty="0"/>
              <a:t>=</a:t>
            </a:r>
            <a:r>
              <a:rPr lang="en-US" altLang="zh-TW" i="1" dirty="0"/>
              <a:t> </a:t>
            </a:r>
            <a:r>
              <a:rPr lang="en-US" altLang="zh-TW" dirty="0"/>
              <a:t>{</a:t>
            </a:r>
            <a:r>
              <a:rPr lang="en-US" altLang="zh-TW" b="1" dirty="0"/>
              <a:t>b</a:t>
            </a:r>
            <a:r>
              <a:rPr lang="en-US" altLang="zh-TW" baseline="-25000" dirty="0"/>
              <a:t>1 </a:t>
            </a:r>
            <a:r>
              <a:rPr lang="en-US" altLang="zh-TW" dirty="0"/>
              <a:t>, </a:t>
            </a:r>
            <a:r>
              <a:rPr lang="en-US" altLang="zh-TW" b="1" dirty="0"/>
              <a:t>b</a:t>
            </a:r>
            <a:r>
              <a:rPr lang="en-US" altLang="zh-TW" baseline="-25000" dirty="0"/>
              <a:t>2 </a:t>
            </a:r>
            <a:r>
              <a:rPr lang="en-US" altLang="zh-TW" dirty="0"/>
              <a:t>, </a:t>
            </a:r>
            <a:r>
              <a:rPr lang="en-US" altLang="zh-TW" dirty="0">
                <a:sym typeface="MT Extra" pitchFamily="18" charset="2"/>
              </a:rPr>
              <a:t>,</a:t>
            </a:r>
            <a:r>
              <a:rPr lang="en-US" altLang="zh-TW" dirty="0"/>
              <a:t> </a:t>
            </a:r>
            <a:r>
              <a:rPr lang="en-US" altLang="zh-TW" b="1" dirty="0" err="1"/>
              <a:t>b</a:t>
            </a:r>
            <a:r>
              <a:rPr lang="en-US" altLang="zh-TW" i="1" baseline="-25000" dirty="0" err="1"/>
              <a:t>n</a:t>
            </a:r>
            <a:r>
              <a:rPr lang="en-US" altLang="zh-TW" dirty="0"/>
              <a:t>}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49388" y="5528894"/>
                <a:ext cx="7131050" cy="55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Let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800" dirty="0">
                        <a:latin typeface="Script MT Bold" pitchFamily="66" charset="0"/>
                        <a:sym typeface="Symbol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zh-TW" sz="2800" dirty="0">
                        <a:latin typeface="Script MT Bold" pitchFamily="66" charset="0"/>
                        <a:sym typeface="Symbol" pitchFamily="18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800" dirty="0"/>
                  <a:t> be a basis of R</a:t>
                </a:r>
                <a:r>
                  <a:rPr lang="en-US" altLang="zh-TW" sz="2800" baseline="30000" dirty="0"/>
                  <a:t>n</a:t>
                </a:r>
                <a:r>
                  <a:rPr lang="en-US" altLang="zh-TW" sz="28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altLang="zh-TW" sz="2800" dirty="0">
                            <a:latin typeface="Script MT Bold" pitchFamily="66" charset="0"/>
                            <a:sym typeface="Symbol" pitchFamily="18" charset="2"/>
                          </a:rPr>
                          <m:t>B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88" y="5528894"/>
                <a:ext cx="7131050" cy="555730"/>
              </a:xfrm>
              <a:prstGeom prst="rect">
                <a:avLst/>
              </a:prstGeom>
              <a:blipFill>
                <a:blip r:embed="rId3"/>
                <a:stretch>
                  <a:fillRect l="-1709" t="-10989" b="-252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410563" y="5528894"/>
                <a:ext cx="539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63" y="5528894"/>
                <a:ext cx="53975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6385560" y="6148220"/>
            <a:ext cx="27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(Standard vector)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453006" y="3135414"/>
                <a:ext cx="2878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06" y="3135414"/>
                <a:ext cx="28783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806599" y="3230609"/>
                <a:ext cx="826701" cy="463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Script MT Bold" pitchFamily="66" charset="0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599" y="3230609"/>
                <a:ext cx="826701" cy="4633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向右箭號 12"/>
          <p:cNvSpPr/>
          <p:nvPr/>
        </p:nvSpPr>
        <p:spPr>
          <a:xfrm>
            <a:off x="1960733" y="2955994"/>
            <a:ext cx="4693920" cy="395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flipH="1">
            <a:off x="1960733" y="3422660"/>
            <a:ext cx="4693920" cy="395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256091" y="2435212"/>
                <a:ext cx="2103204" cy="471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Script MT Bold" pitchFamily="66" charset="0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91" y="2435212"/>
                <a:ext cx="2103204" cy="47115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435050" y="3815034"/>
                <a:ext cx="1745286" cy="463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altLang="zh-TW" sz="2800" dirty="0">
                              <a:latin typeface="Script MT Bold" pitchFamily="66" charset="0"/>
                              <a:sym typeface="Symbol" pitchFamily="18" charset="2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050" y="3815034"/>
                <a:ext cx="1745286" cy="46339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452382" y="3614533"/>
                <a:ext cx="1097480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82" y="3614533"/>
                <a:ext cx="1097480" cy="158742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700372" y="4614480"/>
            <a:ext cx="3538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= </a:t>
            </a:r>
            <a:r>
              <a:rPr lang="en-US" altLang="zh-TW" sz="2800" i="1" dirty="0"/>
              <a:t>c</a:t>
            </a:r>
            <a:r>
              <a:rPr lang="en-US" altLang="zh-TW" sz="2800" baseline="-25000" dirty="0"/>
              <a:t>1</a:t>
            </a:r>
            <a:r>
              <a:rPr lang="en-US" altLang="zh-TW" sz="2800" b="1" dirty="0"/>
              <a:t>b</a:t>
            </a:r>
            <a:r>
              <a:rPr lang="en-US" altLang="zh-TW" sz="2800" baseline="-25000" dirty="0"/>
              <a:t>1 </a:t>
            </a:r>
            <a:r>
              <a:rPr lang="en-US" altLang="zh-TW" sz="2800" dirty="0"/>
              <a:t>+ </a:t>
            </a:r>
            <a:r>
              <a:rPr lang="en-US" altLang="zh-TW" sz="2800" i="1" dirty="0"/>
              <a:t>c</a:t>
            </a:r>
            <a:r>
              <a:rPr lang="en-US" altLang="zh-TW" sz="2800" baseline="-25000" dirty="0"/>
              <a:t>2</a:t>
            </a:r>
            <a:r>
              <a:rPr lang="en-US" altLang="zh-TW" sz="2800" b="1" dirty="0"/>
              <a:t>b</a:t>
            </a:r>
            <a:r>
              <a:rPr lang="en-US" altLang="zh-TW" sz="2800" baseline="-25000" dirty="0"/>
              <a:t>2 </a:t>
            </a:r>
            <a:r>
              <a:rPr lang="en-US" altLang="zh-TW" sz="2800" dirty="0"/>
              <a:t>+ </a:t>
            </a:r>
            <a:r>
              <a:rPr lang="en-US" altLang="zh-TW" sz="2800" dirty="0">
                <a:sym typeface="MT Extra" pitchFamily="18" charset="2"/>
              </a:rPr>
              <a:t> + </a:t>
            </a:r>
            <a:r>
              <a:rPr lang="en-US" altLang="zh-TW" sz="2800" i="1" dirty="0" err="1"/>
              <a:t>c</a:t>
            </a:r>
            <a:r>
              <a:rPr lang="en-US" altLang="zh-TW" sz="2800" i="1" baseline="-25000" dirty="0" err="1"/>
              <a:t>n</a:t>
            </a:r>
            <a:r>
              <a:rPr lang="en-US" altLang="zh-TW" sz="2800" b="1" dirty="0" err="1"/>
              <a:t>b</a:t>
            </a:r>
            <a:r>
              <a:rPr lang="en-US" altLang="zh-TW" sz="2800" i="1" baseline="-25000" dirty="0" err="1"/>
              <a:t>n</a:t>
            </a:r>
            <a:endParaRPr lang="en-US" altLang="zh-TW" sz="2800" dirty="0"/>
          </a:p>
        </p:txBody>
      </p:sp>
      <p:sp>
        <p:nvSpPr>
          <p:cNvPr id="20" name="手繪多邊形 19"/>
          <p:cNvSpPr/>
          <p:nvPr/>
        </p:nvSpPr>
        <p:spPr>
          <a:xfrm>
            <a:off x="630920" y="3381829"/>
            <a:ext cx="787574" cy="1277257"/>
          </a:xfrm>
          <a:custGeom>
            <a:avLst/>
            <a:gdLst>
              <a:gd name="connsiteX0" fmla="*/ 530223 w 530223"/>
              <a:gd name="connsiteY0" fmla="*/ 0 h 1277257"/>
              <a:gd name="connsiteX1" fmla="*/ 22223 w 530223"/>
              <a:gd name="connsiteY1" fmla="*/ 217714 h 1277257"/>
              <a:gd name="connsiteX2" fmla="*/ 138337 w 530223"/>
              <a:gd name="connsiteY2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0223" h="1277257">
                <a:moveTo>
                  <a:pt x="530223" y="0"/>
                </a:moveTo>
                <a:cubicBezTo>
                  <a:pt x="308880" y="2419"/>
                  <a:pt x="87537" y="4838"/>
                  <a:pt x="22223" y="217714"/>
                </a:cubicBezTo>
                <a:cubicBezTo>
                  <a:pt x="-43091" y="430590"/>
                  <a:pt x="47623" y="853923"/>
                  <a:pt x="138337" y="1277257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18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/>
      <p:bldP spid="16" grpId="0"/>
      <p:bldP spid="18" grpId="0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Equation of ellipse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290759"/>
            <a:ext cx="4086225" cy="2886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911" y="2138358"/>
            <a:ext cx="3676650" cy="3190875"/>
          </a:xfrm>
          <a:prstGeom prst="rect">
            <a:avLst/>
          </a:prstGeom>
        </p:spPr>
      </p:pic>
      <p:cxnSp>
        <p:nvCxnSpPr>
          <p:cNvPr id="6" name="Straight Connector 28"/>
          <p:cNvCxnSpPr/>
          <p:nvPr/>
        </p:nvCxnSpPr>
        <p:spPr>
          <a:xfrm>
            <a:off x="2639677" y="3609570"/>
            <a:ext cx="1719597" cy="0"/>
          </a:xfrm>
          <a:prstGeom prst="line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64526" y="3216485"/>
            <a:ext cx="46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Straight Connector 28"/>
          <p:cNvCxnSpPr/>
          <p:nvPr/>
        </p:nvCxnSpPr>
        <p:spPr>
          <a:xfrm>
            <a:off x="2399640" y="2526612"/>
            <a:ext cx="0" cy="1151540"/>
          </a:xfrm>
          <a:prstGeom prst="line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014837" y="2871549"/>
            <a:ext cx="46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1808389" y="5329233"/>
          <a:ext cx="1726746" cy="981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方程式" r:id="rId6" imgW="736560" imgH="419040" progId="Equation.3">
                  <p:embed/>
                </p:oleObj>
              </mc:Choice>
              <mc:Fallback>
                <p:oleObj name="方程式" r:id="rId6" imgW="736560" imgH="419040" progId="Equation.3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389" y="5329233"/>
                        <a:ext cx="1726746" cy="9816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6580771" y="5629958"/>
            <a:ext cx="76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Straight Connector 28"/>
          <p:cNvCxnSpPr/>
          <p:nvPr/>
        </p:nvCxnSpPr>
        <p:spPr>
          <a:xfrm flipV="1">
            <a:off x="6981834" y="2439083"/>
            <a:ext cx="1302368" cy="1294712"/>
          </a:xfrm>
          <a:prstGeom prst="line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7513864" y="2985652"/>
            <a:ext cx="46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Straight Connector 28"/>
          <p:cNvCxnSpPr/>
          <p:nvPr/>
        </p:nvCxnSpPr>
        <p:spPr>
          <a:xfrm>
            <a:off x="6101062" y="2985652"/>
            <a:ext cx="864338" cy="748143"/>
          </a:xfrm>
          <a:prstGeom prst="line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391916" y="2965886"/>
            <a:ext cx="46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弧形箭號 (下彎) 24"/>
          <p:cNvSpPr/>
          <p:nvPr/>
        </p:nvSpPr>
        <p:spPr>
          <a:xfrm>
            <a:off x="4130704" y="2302527"/>
            <a:ext cx="1741788" cy="51775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053406" y="1829094"/>
            <a:ext cx="189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Rotate 45◦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44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  <p:bldP spid="24" grpId="0"/>
      <p:bldP spid="25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Equation of ellipse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89" y="2643636"/>
            <a:ext cx="3676650" cy="3190875"/>
          </a:xfrm>
          <a:prstGeom prst="rect">
            <a:avLst/>
          </a:prstGeom>
        </p:spPr>
      </p:pic>
      <p:cxnSp>
        <p:nvCxnSpPr>
          <p:cNvPr id="5" name="Straight Connector 28"/>
          <p:cNvCxnSpPr/>
          <p:nvPr/>
        </p:nvCxnSpPr>
        <p:spPr>
          <a:xfrm flipV="1">
            <a:off x="2596512" y="2944361"/>
            <a:ext cx="1302368" cy="1294712"/>
          </a:xfrm>
          <a:prstGeom prst="line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128542" y="3490930"/>
            <a:ext cx="46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Straight Connector 28"/>
          <p:cNvCxnSpPr/>
          <p:nvPr/>
        </p:nvCxnSpPr>
        <p:spPr>
          <a:xfrm>
            <a:off x="1715740" y="3490930"/>
            <a:ext cx="864338" cy="748143"/>
          </a:xfrm>
          <a:prstGeom prst="line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006594" y="3471164"/>
            <a:ext cx="46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202424"/>
              </p:ext>
            </p:extLst>
          </p:nvPr>
        </p:nvGraphicFramePr>
        <p:xfrm>
          <a:off x="5549204" y="5229971"/>
          <a:ext cx="2205425" cy="90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方程式" r:id="rId5" imgW="1016000" imgH="419100" progId="Equation.3">
                  <p:embed/>
                </p:oleObj>
              </mc:Choice>
              <mc:Fallback>
                <p:oleObj name="方程式" r:id="rId5" imgW="1016000" imgH="41910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9204" y="5229971"/>
                        <a:ext cx="2205425" cy="909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2407914" y="1724042"/>
            <a:ext cx="422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Use another coordinate system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5844069" y="2315996"/>
                <a:ext cx="2814425" cy="1527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cript MT Bold" pitchFamily="66" charset="0"/>
                    <a:ea typeface="新細明體" panose="02020500000000000000" pitchFamily="18" charset="-120"/>
                    <a:cs typeface="+mn-cs"/>
                    <a:sym typeface="Symbol" pitchFamily="18" charset="2"/>
                  </a:rPr>
                  <a:t>B</a:t>
                </a:r>
                <a:r>
                  <a:rPr kumimoji="0" lang="en-US" altLang="zh-TW" sz="28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cademy Engraved LET" pitchFamily="2" charset="0"/>
                    <a:ea typeface="新細明體" panose="02020500000000000000" pitchFamily="18" charset="-120"/>
                    <a:cs typeface="+mn-cs"/>
                    <a:sym typeface="Symbol" pitchFamily="18" charset="2"/>
                  </a:rPr>
                  <a:t> 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: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{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}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069" y="2315996"/>
                <a:ext cx="2814425" cy="1527149"/>
              </a:xfrm>
              <a:prstGeom prst="rect">
                <a:avLst/>
              </a:prstGeom>
              <a:blipFill>
                <a:blip r:embed="rId7"/>
                <a:stretch>
                  <a:fillRect l="-4555" r="-3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6818057" y="2003218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057" y="2003218"/>
                <a:ext cx="361381" cy="369332"/>
              </a:xfrm>
              <a:prstGeom prst="rect">
                <a:avLst/>
              </a:prstGeom>
              <a:blipFill>
                <a:blip r:embed="rId8"/>
                <a:stretch>
                  <a:fillRect l="-20000" r="-50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7734717" y="1997505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717" y="1997505"/>
                <a:ext cx="368498" cy="369332"/>
              </a:xfrm>
              <a:prstGeom prst="rect">
                <a:avLst/>
              </a:prstGeom>
              <a:blipFill>
                <a:blip r:embed="rId9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3088439" y="3840214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439" y="3840214"/>
                <a:ext cx="361381" cy="369332"/>
              </a:xfrm>
              <a:prstGeom prst="rect">
                <a:avLst/>
              </a:prstGeom>
              <a:blipFill>
                <a:blip r:embed="rId10"/>
                <a:stretch>
                  <a:fillRect l="-20339" r="-678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1809790" y="3864919"/>
                <a:ext cx="36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90" y="3864919"/>
                <a:ext cx="368498" cy="369332"/>
              </a:xfrm>
              <a:prstGeom prst="rect">
                <a:avLst/>
              </a:prstGeom>
              <a:blipFill>
                <a:blip r:embed="rId11"/>
                <a:stretch>
                  <a:fillRect l="-20000" r="-666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 flipV="1">
            <a:off x="2669322" y="3820160"/>
            <a:ext cx="446665" cy="42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1986147" y="3792408"/>
            <a:ext cx="506781" cy="4556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422596" y="4161636"/>
            <a:ext cx="44586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is the equation of the ellipse in the new coordinate system?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74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Equation of ellipse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07" y="1995949"/>
            <a:ext cx="1816823" cy="888225"/>
          </a:xfrm>
          <a:prstGeom prst="rect">
            <a:avLst/>
          </a:prstGeom>
        </p:spPr>
      </p:pic>
      <p:pic>
        <p:nvPicPr>
          <p:cNvPr id="5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11" y="1971462"/>
            <a:ext cx="2115830" cy="912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825474" y="1608979"/>
                <a:ext cx="2814425" cy="1527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cript MT Bold" pitchFamily="66" charset="0"/>
                    <a:ea typeface="新細明體" panose="02020500000000000000" pitchFamily="18" charset="-120"/>
                    <a:cs typeface="+mn-cs"/>
                    <a:sym typeface="Symbol" pitchFamily="18" charset="2"/>
                  </a:rPr>
                  <a:t>B</a:t>
                </a:r>
                <a:r>
                  <a:rPr kumimoji="0" lang="en-US" altLang="zh-TW" sz="28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cademy Engraved LET" pitchFamily="2" charset="0"/>
                    <a:ea typeface="新細明體" panose="02020500000000000000" pitchFamily="18" charset="-120"/>
                    <a:cs typeface="+mn-cs"/>
                    <a:sym typeface="Symbol" pitchFamily="18" charset="2"/>
                  </a:rPr>
                  <a:t> 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: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{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}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74" y="1608979"/>
                <a:ext cx="2814425" cy="1527149"/>
              </a:xfrm>
              <a:prstGeom prst="rect">
                <a:avLst/>
              </a:prstGeom>
              <a:blipFill>
                <a:blip r:embed="rId5"/>
                <a:stretch>
                  <a:fillRect l="-4329" r="-34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763844" y="3337114"/>
          <a:ext cx="2205425" cy="90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方程式" r:id="rId6" imgW="1016000" imgH="419100" progId="Equation.3">
                  <p:embed/>
                </p:oleObj>
              </mc:Choice>
              <mc:Fallback>
                <p:oleObj name="方程式" r:id="rId6" imgW="1016000" imgH="4191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44" y="3337114"/>
                        <a:ext cx="2205425" cy="909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74" y="4675729"/>
            <a:ext cx="1755193" cy="376821"/>
          </a:xfrm>
          <a:prstGeom prst="rect">
            <a:avLst/>
          </a:prstGeom>
        </p:spPr>
      </p:pic>
      <p:pic>
        <p:nvPicPr>
          <p:cNvPr id="11" name="Picture 2" descr="latex-image-1.pd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63" y="3214068"/>
            <a:ext cx="5638800" cy="965200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446842" y="5450849"/>
            <a:ext cx="8458200" cy="927100"/>
            <a:chOff x="446842" y="5450849"/>
            <a:chExt cx="8458200" cy="927100"/>
          </a:xfrm>
        </p:grpSpPr>
        <p:pic>
          <p:nvPicPr>
            <p:cNvPr id="10" name="Picture 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842" y="5450849"/>
              <a:ext cx="8458200" cy="9271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672255" y="5517885"/>
              <a:ext cx="451820" cy="607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3840" y="5768349"/>
              <a:ext cx="628650" cy="304800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2969268" y="5307228"/>
            <a:ext cx="3251917" cy="117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23435" y="5311991"/>
            <a:ext cx="2863416" cy="117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35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471</Words>
  <Application>Microsoft Office PowerPoint</Application>
  <PresentationFormat>如螢幕大小 (4:3)</PresentationFormat>
  <Paragraphs>117</Paragraphs>
  <Slides>12</Slides>
  <Notes>4</Notes>
  <HiddenSlides>0</HiddenSlides>
  <MMClips>1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Academy Engraved LET</vt:lpstr>
      <vt:lpstr>微軟正黑體</vt:lpstr>
      <vt:lpstr>Arial</vt:lpstr>
      <vt:lpstr>Calibri</vt:lpstr>
      <vt:lpstr>Calibri Light</vt:lpstr>
      <vt:lpstr>Cambria Math</vt:lpstr>
      <vt:lpstr>Script MT Bold</vt:lpstr>
      <vt:lpstr>Office 佈景主題</vt:lpstr>
      <vt:lpstr>1_Office 佈景主題</vt:lpstr>
      <vt:lpstr>方程式</vt:lpstr>
      <vt:lpstr>Change Coordinate</vt:lpstr>
      <vt:lpstr>Coordinate System</vt:lpstr>
      <vt:lpstr>Other System → Cartesian</vt:lpstr>
      <vt:lpstr>Other System → Cartesian</vt:lpstr>
      <vt:lpstr>Cartesian → Other System</vt:lpstr>
      <vt:lpstr>Cartesian ↔ Other System</vt:lpstr>
      <vt:lpstr>Equation of ellipse</vt:lpstr>
      <vt:lpstr>Equation of ellipse</vt:lpstr>
      <vt:lpstr>Equation of ellipse</vt:lpstr>
      <vt:lpstr>Equation of hyperbola</vt:lpstr>
      <vt:lpstr>Equation of hyperbola</vt:lpstr>
      <vt:lpstr>Equation of hyperbola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Coordinate</dc:title>
  <dc:creator>Hung-yi Lee</dc:creator>
  <cp:lastModifiedBy>Hung-yi Lee</cp:lastModifiedBy>
  <cp:revision>6</cp:revision>
  <dcterms:created xsi:type="dcterms:W3CDTF">2020-10-29T14:12:20Z</dcterms:created>
  <dcterms:modified xsi:type="dcterms:W3CDTF">2020-11-24T13:58:47Z</dcterms:modified>
</cp:coreProperties>
</file>